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1" r:id="rId5"/>
    <p:sldId id="262" r:id="rId6"/>
    <p:sldId id="265" r:id="rId7"/>
    <p:sldId id="266" r:id="rId8"/>
    <p:sldId id="264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099CA8E-C969-4820-A784-04CD6BCCF2B5}">
          <p14:sldIdLst>
            <p14:sldId id="256"/>
            <p14:sldId id="259"/>
            <p14:sldId id="258"/>
            <p14:sldId id="261"/>
            <p14:sldId id="262"/>
            <p14:sldId id="265"/>
            <p14:sldId id="266"/>
            <p14:sldId id="264"/>
            <p14:sldId id="267"/>
            <p14:sldId id="268"/>
          </p14:sldIdLst>
        </p14:section>
        <p14:section name="Untitled Section" id="{97DC63CA-931F-43E8-8294-5C06F96FED87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gif>
</file>

<file path=ppt/media/image2.jp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F08AC-9034-443D-AB37-46B14ABC0C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15E9F2-1E90-4334-A9DD-716BF5D60E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9166F-EAF4-4BE5-AD93-178B844F3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0AC32-6076-407E-A976-0C8A45BB7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9191E-1F18-419D-941B-6E5B0A7B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38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8C3D0-3FFF-492E-9C51-B047056B5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72C744-6180-456F-B886-C6416C1D1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E5F0C-2CD5-4811-AE02-04CD3C5B1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78FD3-0A54-46E0-92DC-B1079C865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40201-360D-4F47-AA16-0F64A0FF9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80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756A8-4048-4107-81D9-876C551CD7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924C9-1464-4D8A-8D9C-5A14DF55CE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1CE26-18CC-4DA1-85FE-D0666DBB4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4220A-CA9D-44F8-ABD3-169E42A85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BC278-5258-460B-84DC-2EF297646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06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E1AF4-B452-4F66-A732-D763A1F17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2A845-93F6-4D1F-98C7-3A0742C7E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86371-0C5E-4B37-9A0C-55C50A08F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43ACF-0C16-4D31-B2B2-6ABFBF58C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B045F-CB3F-4A39-AF4B-668577C87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60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1B01E-2B66-4367-A581-95057F142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16EFF-DDA0-480F-9132-D4729227F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2D2E3-2A48-4698-BB07-82E0F1B17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A7651-4DA2-41D0-A6A3-6A0D4DC50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0DDA8-6267-4048-AAC6-AF80B8460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4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6E83E-3459-4E21-884E-E368BF96A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56E1D-7312-4756-ABEB-B352F1F2A5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B0306D-162D-42C5-AF95-5BDAF9EC8A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EA4C9C-80F1-43D1-9715-41C49B2E3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0F61C-4613-495E-A99B-A51D6C190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17580-9924-4A4F-96ED-ED973E198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20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F7A2F-88AE-47BB-9870-32B39BF83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107510-A5A4-42CC-B63C-2D05D0D4A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2367C1-53EB-4604-9521-2C1621879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60688-F2EE-4440-9020-A078D5D99C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EA28F9-C8F4-4FBC-969D-2ED0295775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0C18FF-B19C-4F74-BBBD-DDC1DEDE5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EEFD8A-8EF2-4088-8930-8925CC3D7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1E7B11-4FF5-4E23-B66B-84D72E3D5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106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68E72-F900-4403-AAD5-86E2C4188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08447-5448-40D8-829D-A601704BC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B54794-549F-4C76-A55F-CFB67FD1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CBD177-51EC-4ABE-9DD7-E429B60A2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95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3B4149-4B9A-4CA6-9143-31DC2C129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1B37AB-6652-4480-A738-1D4767D32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1038-4567-4414-8F1A-D96C6452A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265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40BD4-27FA-484A-B294-8484FA727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0B8D-06EE-41CF-8336-6180835B2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7B8AE-D17F-455B-BBBE-3BC5F27F1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53889C-D031-4AA0-AE9A-E37A70CA5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420B5-81A0-42EA-BF59-0267769F9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CBF26B-CAC7-4EE3-8EF5-28ACB805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715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3919F-B12A-4A16-A27E-C65E6EB05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22C3F0-9E27-4CA5-A56E-2D74CC5C9F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AD36D6-B4B9-46C8-8F62-76419451C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3C9502-C631-498F-B622-A1261398C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EB2EC3-1FB2-4516-8209-232C91246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E23DB7-DA89-4357-A8B2-3D125706B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6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4EA281-DF03-41C2-BA11-420B14689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DBB1C7-78C6-45E2-AC63-A3D57AAF4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AC328D-DCC3-4AB9-A77C-1CC2C0E07A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AE6F1-D79C-4B5F-AF2E-6A94B3CD5BA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A0F06-2A56-4587-8436-0898FDA5E1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8EE56-34C9-441F-9288-8F92EF5B3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85F761-D132-4E84-A855-99D6DA415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038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A1F79-7AE4-436D-BD31-C6B9CAE1D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3F4FB-F389-4804-BD84-A5B8114407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 descr="A close up of a sunset&#10;&#10;Description automatically generated">
            <a:extLst>
              <a:ext uri="{FF2B5EF4-FFF2-40B4-BE49-F238E27FC236}">
                <a16:creationId xmlns:a16="http://schemas.microsoft.com/office/drawing/2014/main" id="{FBD87C4C-D89A-412E-9A1F-71A2CA8352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21098D-FD5D-4CD4-94AC-FF9DE95BC803}"/>
              </a:ext>
            </a:extLst>
          </p:cNvPr>
          <p:cNvSpPr txBox="1"/>
          <p:nvPr/>
        </p:nvSpPr>
        <p:spPr>
          <a:xfrm>
            <a:off x="150221" y="1122363"/>
            <a:ext cx="1189155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DooM" panose="00000400000000000000" pitchFamily="2" charset="0"/>
              </a:rPr>
              <a:t>CONDAMNATION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6E3132-5CC1-4CDF-860B-885ECAF7C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556" y="2594637"/>
            <a:ext cx="6932886" cy="36705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0940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sunset&#10;&#10;Description automatically generated">
            <a:extLst>
              <a:ext uri="{FF2B5EF4-FFF2-40B4-BE49-F238E27FC236}">
                <a16:creationId xmlns:a16="http://schemas.microsoft.com/office/drawing/2014/main" id="{F248E942-DE05-4800-9F21-F733CAE2B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75"/>
            <a:ext cx="12192000" cy="6866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23A8F1-27C3-435D-97A7-0E2B784D99E2}"/>
              </a:ext>
            </a:extLst>
          </p:cNvPr>
          <p:cNvSpPr txBox="1"/>
          <p:nvPr/>
        </p:nvSpPr>
        <p:spPr>
          <a:xfrm>
            <a:off x="2151459" y="2742954"/>
            <a:ext cx="7889082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4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DooM" panose="00000400000000000000" pitchFamily="2" charset="0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4107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sunset&#10;&#10;Description automatically generated">
            <a:extLst>
              <a:ext uri="{FF2B5EF4-FFF2-40B4-BE49-F238E27FC236}">
                <a16:creationId xmlns:a16="http://schemas.microsoft.com/office/drawing/2014/main" id="{2F15A52A-F459-4A48-AF73-3F7715D41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668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9DC1B5-E21E-4A72-B926-99E5D6BFBF8C}"/>
              </a:ext>
            </a:extLst>
          </p:cNvPr>
          <p:cNvSpPr txBox="1"/>
          <p:nvPr/>
        </p:nvSpPr>
        <p:spPr>
          <a:xfrm>
            <a:off x="150221" y="0"/>
            <a:ext cx="118915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DooM" panose="00000400000000000000" pitchFamily="2" charset="0"/>
              </a:rPr>
              <a:t>The team</a:t>
            </a:r>
            <a:endParaRPr lang="en-US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DooM" panose="00000400000000000000" pitchFamily="2" charset="0"/>
            </a:endParaRPr>
          </a:p>
        </p:txBody>
      </p:sp>
      <p:pic>
        <p:nvPicPr>
          <p:cNvPr id="6" name="Picture 5" descr="A group of people posing for a picture&#10;&#10;Description automatically generated">
            <a:extLst>
              <a:ext uri="{FF2B5EF4-FFF2-40B4-BE49-F238E27FC236}">
                <a16:creationId xmlns:a16="http://schemas.microsoft.com/office/drawing/2014/main" id="{49B1F210-44EE-4E04-BC00-81B70A86DA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34" t="19968" r="21300" b="47511"/>
          <a:stretch/>
        </p:blipFill>
        <p:spPr>
          <a:xfrm>
            <a:off x="3233736" y="2908330"/>
            <a:ext cx="5724525" cy="267652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AD5713-62F3-4763-B74A-7941A39542E8}"/>
              </a:ext>
            </a:extLst>
          </p:cNvPr>
          <p:cNvSpPr txBox="1"/>
          <p:nvPr/>
        </p:nvSpPr>
        <p:spPr>
          <a:xfrm>
            <a:off x="3610192" y="2394156"/>
            <a:ext cx="807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Victor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036E37-EED1-4CC7-A1A9-848F3085CBEC}"/>
              </a:ext>
            </a:extLst>
          </p:cNvPr>
          <p:cNvSpPr txBox="1"/>
          <p:nvPr/>
        </p:nvSpPr>
        <p:spPr>
          <a:xfrm>
            <a:off x="5036320" y="2394156"/>
            <a:ext cx="7441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Filipe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CAD349-1B74-4441-A5BC-6B5DDDDBD30B}"/>
              </a:ext>
            </a:extLst>
          </p:cNvPr>
          <p:cNvSpPr txBox="1"/>
          <p:nvPr/>
        </p:nvSpPr>
        <p:spPr>
          <a:xfrm>
            <a:off x="6488757" y="2394156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Gabriel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F75543-8E01-4BD5-A2EB-6FD990D5B396}"/>
              </a:ext>
            </a:extLst>
          </p:cNvPr>
          <p:cNvSpPr txBox="1"/>
          <p:nvPr/>
        </p:nvSpPr>
        <p:spPr>
          <a:xfrm>
            <a:off x="7865238" y="2394156"/>
            <a:ext cx="728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Lilian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08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unset&#10;&#10;Description automatically generated">
            <a:extLst>
              <a:ext uri="{FF2B5EF4-FFF2-40B4-BE49-F238E27FC236}">
                <a16:creationId xmlns:a16="http://schemas.microsoft.com/office/drawing/2014/main" id="{FC8327A4-286C-4DCA-BF9D-1BA3F8E05F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2C6C9C9-83BF-4A6C-A1BF-C1735C61B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524" y="1"/>
            <a:ext cx="7295477" cy="6853457"/>
          </a:xfrm>
          <a:custGeom>
            <a:avLst/>
            <a:gdLst>
              <a:gd name="connsiteX0" fmla="*/ 2113864 w 7295477"/>
              <a:gd name="connsiteY0" fmla="*/ 0 h 6853457"/>
              <a:gd name="connsiteX1" fmla="*/ 5731689 w 7295477"/>
              <a:gd name="connsiteY1" fmla="*/ 0 h 6853457"/>
              <a:gd name="connsiteX2" fmla="*/ 5792604 w 7295477"/>
              <a:gd name="connsiteY2" fmla="*/ 31199 h 6853457"/>
              <a:gd name="connsiteX3" fmla="*/ 7277638 w 7295477"/>
              <a:gd name="connsiteY3" fmla="*/ 1446415 h 6853457"/>
              <a:gd name="connsiteX4" fmla="*/ 7295477 w 7295477"/>
              <a:gd name="connsiteY4" fmla="*/ 1478103 h 6853457"/>
              <a:gd name="connsiteX5" fmla="*/ 7295477 w 7295477"/>
              <a:gd name="connsiteY5" fmla="*/ 5482224 h 6853457"/>
              <a:gd name="connsiteX6" fmla="*/ 7195301 w 7295477"/>
              <a:gd name="connsiteY6" fmla="*/ 5644337 h 6853457"/>
              <a:gd name="connsiteX7" fmla="*/ 5956878 w 7295477"/>
              <a:gd name="connsiteY7" fmla="*/ 6835380 h 6853457"/>
              <a:gd name="connsiteX8" fmla="*/ 5925438 w 7295477"/>
              <a:gd name="connsiteY8" fmla="*/ 6853457 h 6853457"/>
              <a:gd name="connsiteX9" fmla="*/ 1920114 w 7295477"/>
              <a:gd name="connsiteY9" fmla="*/ 6853457 h 6853457"/>
              <a:gd name="connsiteX10" fmla="*/ 1888674 w 7295477"/>
              <a:gd name="connsiteY10" fmla="*/ 6835380 h 6853457"/>
              <a:gd name="connsiteX11" fmla="*/ 0 w 7295477"/>
              <a:gd name="connsiteY11" fmla="*/ 3480517 h 6853457"/>
              <a:gd name="connsiteX12" fmla="*/ 2052949 w 7295477"/>
              <a:gd name="connsiteY12" fmla="*/ 31199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95477" h="6853457">
                <a:moveTo>
                  <a:pt x="2113864" y="0"/>
                </a:moveTo>
                <a:lnTo>
                  <a:pt x="5731689" y="0"/>
                </a:lnTo>
                <a:lnTo>
                  <a:pt x="5792604" y="31199"/>
                </a:lnTo>
                <a:cubicBezTo>
                  <a:pt x="6404018" y="363339"/>
                  <a:pt x="6917255" y="853303"/>
                  <a:pt x="7277638" y="1446415"/>
                </a:cubicBezTo>
                <a:lnTo>
                  <a:pt x="7295477" y="1478103"/>
                </a:lnTo>
                <a:lnTo>
                  <a:pt x="7295477" y="5482224"/>
                </a:lnTo>
                <a:lnTo>
                  <a:pt x="7195301" y="5644337"/>
                </a:lnTo>
                <a:cubicBezTo>
                  <a:pt x="6875688" y="6126745"/>
                  <a:pt x="6452261" y="6534378"/>
                  <a:pt x="5956878" y="6835380"/>
                </a:cubicBezTo>
                <a:lnTo>
                  <a:pt x="5925438" y="6853457"/>
                </a:lnTo>
                <a:lnTo>
                  <a:pt x="1920114" y="6853457"/>
                </a:lnTo>
                <a:lnTo>
                  <a:pt x="1888674" y="6835380"/>
                </a:lnTo>
                <a:cubicBezTo>
                  <a:pt x="756370" y="6147375"/>
                  <a:pt x="0" y="4902276"/>
                  <a:pt x="0" y="3480517"/>
                </a:cubicBezTo>
                <a:cubicBezTo>
                  <a:pt x="0" y="1991056"/>
                  <a:pt x="830121" y="695479"/>
                  <a:pt x="2052949" y="3119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picture containing building, ground, brick, outdoor&#10;&#10;Description automatically generated">
            <a:extLst>
              <a:ext uri="{FF2B5EF4-FFF2-40B4-BE49-F238E27FC236}">
                <a16:creationId xmlns:a16="http://schemas.microsoft.com/office/drawing/2014/main" id="{4ECD7B2C-52B4-4DA8-8AC1-E6B82BC9CD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4" r="21666" b="1"/>
          <a:stretch/>
        </p:blipFill>
        <p:spPr>
          <a:xfrm>
            <a:off x="5063089" y="1"/>
            <a:ext cx="7128913" cy="6853457"/>
          </a:xfrm>
          <a:custGeom>
            <a:avLst/>
            <a:gdLst>
              <a:gd name="connsiteX0" fmla="*/ 2343548 w 7128913"/>
              <a:gd name="connsiteY0" fmla="*/ 0 h 6853457"/>
              <a:gd name="connsiteX1" fmla="*/ 5168877 w 7128913"/>
              <a:gd name="connsiteY1" fmla="*/ 0 h 6853457"/>
              <a:gd name="connsiteX2" fmla="*/ 5218299 w 7128913"/>
              <a:gd name="connsiteY2" fmla="*/ 19487 h 6853457"/>
              <a:gd name="connsiteX3" fmla="*/ 7014769 w 7128913"/>
              <a:gd name="connsiteY3" fmla="*/ 1610837 h 6853457"/>
              <a:gd name="connsiteX4" fmla="*/ 7128913 w 7128913"/>
              <a:gd name="connsiteY4" fmla="*/ 1827198 h 6853457"/>
              <a:gd name="connsiteX5" fmla="*/ 7128913 w 7128913"/>
              <a:gd name="connsiteY5" fmla="*/ 5131581 h 6853457"/>
              <a:gd name="connsiteX6" fmla="*/ 7091067 w 7128913"/>
              <a:gd name="connsiteY6" fmla="*/ 5210750 h 6853457"/>
              <a:gd name="connsiteX7" fmla="*/ 5546646 w 7128913"/>
              <a:gd name="connsiteY7" fmla="*/ 6783375 h 6853457"/>
              <a:gd name="connsiteX8" fmla="*/ 5409811 w 7128913"/>
              <a:gd name="connsiteY8" fmla="*/ 6853457 h 6853457"/>
              <a:gd name="connsiteX9" fmla="*/ 2102613 w 7128913"/>
              <a:gd name="connsiteY9" fmla="*/ 6853457 h 6853457"/>
              <a:gd name="connsiteX10" fmla="*/ 1965779 w 7128913"/>
              <a:gd name="connsiteY10" fmla="*/ 6783375 h 6853457"/>
              <a:gd name="connsiteX11" fmla="*/ 0 w 7128913"/>
              <a:gd name="connsiteY11" fmla="*/ 3480517 h 6853457"/>
              <a:gd name="connsiteX12" fmla="*/ 2294125 w 7128913"/>
              <a:gd name="connsiteY12" fmla="*/ 19487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BF6396A-C760-419F-A244-32BE91606B27}"/>
              </a:ext>
            </a:extLst>
          </p:cNvPr>
          <p:cNvSpPr/>
          <p:nvPr/>
        </p:nvSpPr>
        <p:spPr>
          <a:xfrm>
            <a:off x="556951" y="271835"/>
            <a:ext cx="487024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DooM" panose="00000400000000000000" pitchFamily="2" charset="0"/>
              </a:rPr>
              <a:t>Summary</a:t>
            </a:r>
            <a:endParaRPr lang="en-US" sz="6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92BE67-3151-454A-9DF1-658CA6B1C03F}"/>
              </a:ext>
            </a:extLst>
          </p:cNvPr>
          <p:cNvSpPr txBox="1"/>
          <p:nvPr/>
        </p:nvSpPr>
        <p:spPr>
          <a:xfrm>
            <a:off x="556951" y="1696611"/>
            <a:ext cx="7889082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DooM" panose="00000400000000000000" pitchFamily="2" charset="0"/>
              <a:ea typeface="+mj-ea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572C82-EB12-42EF-8ACA-409047AC2817}"/>
              </a:ext>
            </a:extLst>
          </p:cNvPr>
          <p:cNvSpPr txBox="1"/>
          <p:nvPr/>
        </p:nvSpPr>
        <p:spPr>
          <a:xfrm>
            <a:off x="655180" y="1957924"/>
            <a:ext cx="7889082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kern="1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Rendering Engine</a:t>
            </a: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Physics Engine</a:t>
            </a: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kern="1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Component System</a:t>
            </a: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Architecture</a:t>
            </a:r>
            <a:endParaRPr lang="en-US" sz="22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A04030504040204" pitchFamily="34" charset="0"/>
              <a:ea typeface="+mj-ea"/>
              <a:cs typeface="+mj-cs"/>
            </a:endParaRP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A0403050404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72169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close up of a sunset&#10;&#10;Description automatically generated">
            <a:extLst>
              <a:ext uri="{FF2B5EF4-FFF2-40B4-BE49-F238E27FC236}">
                <a16:creationId xmlns:a16="http://schemas.microsoft.com/office/drawing/2014/main" id="{F44C9BE3-1DF9-4169-BE79-67862366D8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8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518C1D-D5FB-4C37-8C9B-64A71B942C70}"/>
              </a:ext>
            </a:extLst>
          </p:cNvPr>
          <p:cNvSpPr txBox="1"/>
          <p:nvPr/>
        </p:nvSpPr>
        <p:spPr>
          <a:xfrm>
            <a:off x="6397370" y="5031230"/>
            <a:ext cx="5609222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/>
                </a:solidFill>
                <a:latin typeface="DooM" panose="00000400000000000000" pitchFamily="2" charset="0"/>
                <a:ea typeface="+mj-ea"/>
                <a:cs typeface="+mj-cs"/>
              </a:rPr>
              <a:t>Rendering Engine</a:t>
            </a:r>
          </a:p>
        </p:txBody>
      </p:sp>
      <p:sp>
        <p:nvSpPr>
          <p:cNvPr id="22" name="Freeform: Shape 16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18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CD7BFA-960B-43E7-9C0D-00678F9786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1" r="2917" b="-4"/>
          <a:stretch/>
        </p:blipFill>
        <p:spPr>
          <a:xfrm>
            <a:off x="1246574" y="10"/>
            <a:ext cx="3913632" cy="228522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10" name="Picture 9" descr="A circuit board&#10;&#10;Description automatically generated">
            <a:extLst>
              <a:ext uri="{FF2B5EF4-FFF2-40B4-BE49-F238E27FC236}">
                <a16:creationId xmlns:a16="http://schemas.microsoft.com/office/drawing/2014/main" id="{B7321FB1-D2C5-433F-9D44-BF6BEDA7B5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9" r="33902" b="-1"/>
          <a:stretch/>
        </p:blipFill>
        <p:spPr>
          <a:xfrm>
            <a:off x="20" y="2288332"/>
            <a:ext cx="356461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7279" y="615908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picture containing outdoor, sky&#10;&#10;Description automatically generated">
            <a:extLst>
              <a:ext uri="{FF2B5EF4-FFF2-40B4-BE49-F238E27FC236}">
                <a16:creationId xmlns:a16="http://schemas.microsoft.com/office/drawing/2014/main" id="{CE1750AC-501B-4D2D-83FC-279F156A56E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05" r="15994" b="-2"/>
          <a:stretch/>
        </p:blipFill>
        <p:spPr>
          <a:xfrm>
            <a:off x="5511871" y="780500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1103AB2-C090-458F-B752-294F23AFA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1"/>
            <a:ext cx="3439432" cy="3785157"/>
          </a:xfrm>
          <a:custGeom>
            <a:avLst/>
            <a:gdLst>
              <a:gd name="connsiteX0" fmla="*/ 198262 w 3439432"/>
              <a:gd name="connsiteY0" fmla="*/ 0 h 3785157"/>
              <a:gd name="connsiteX1" fmla="*/ 3439432 w 3439432"/>
              <a:gd name="connsiteY1" fmla="*/ 0 h 3785157"/>
              <a:gd name="connsiteX2" fmla="*/ 3439432 w 3439432"/>
              <a:gd name="connsiteY2" fmla="*/ 3697836 h 3785157"/>
              <a:gd name="connsiteX3" fmla="*/ 3318024 w 3439432"/>
              <a:gd name="connsiteY3" fmla="*/ 3729054 h 3785157"/>
              <a:gd name="connsiteX4" fmla="*/ 2761488 w 3439432"/>
              <a:gd name="connsiteY4" fmla="*/ 3785157 h 3785157"/>
              <a:gd name="connsiteX5" fmla="*/ 0 w 3439432"/>
              <a:gd name="connsiteY5" fmla="*/ 1023669 h 3785157"/>
              <a:gd name="connsiteX6" fmla="*/ 124151 w 3439432"/>
              <a:gd name="connsiteY6" fmla="*/ 202487 h 378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785157">
                <a:moveTo>
                  <a:pt x="198262" y="0"/>
                </a:moveTo>
                <a:lnTo>
                  <a:pt x="3439432" y="0"/>
                </a:lnTo>
                <a:lnTo>
                  <a:pt x="3439432" y="3697836"/>
                </a:lnTo>
                <a:lnTo>
                  <a:pt x="3318024" y="3729054"/>
                </a:lnTo>
                <a:cubicBezTo>
                  <a:pt x="3138258" y="3765839"/>
                  <a:pt x="2952129" y="3785157"/>
                  <a:pt x="2761488" y="3785157"/>
                </a:cubicBezTo>
                <a:cubicBezTo>
                  <a:pt x="1236360" y="3785157"/>
                  <a:pt x="0" y="2548797"/>
                  <a:pt x="0" y="1023669"/>
                </a:cubicBezTo>
                <a:cubicBezTo>
                  <a:pt x="0" y="737708"/>
                  <a:pt x="43466" y="461898"/>
                  <a:pt x="124151" y="20248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close up of a red brick building&#10;&#10;Description automatically generated">
            <a:extLst>
              <a:ext uri="{FF2B5EF4-FFF2-40B4-BE49-F238E27FC236}">
                <a16:creationId xmlns:a16="http://schemas.microsoft.com/office/drawing/2014/main" id="{A1D103C6-4443-4768-8BD3-F44B5811B0E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2" r="25173" b="2"/>
          <a:stretch/>
        </p:blipFill>
        <p:spPr>
          <a:xfrm>
            <a:off x="8918761" y="-4330"/>
            <a:ext cx="3273238" cy="3618965"/>
          </a:xfrm>
          <a:custGeom>
            <a:avLst/>
            <a:gdLst>
              <a:gd name="connsiteX0" fmla="*/ 210437 w 3273238"/>
              <a:gd name="connsiteY0" fmla="*/ 0 h 3618965"/>
              <a:gd name="connsiteX1" fmla="*/ 3273238 w 3273238"/>
              <a:gd name="connsiteY1" fmla="*/ 0 h 3618965"/>
              <a:gd name="connsiteX2" fmla="*/ 3273238 w 3273238"/>
              <a:gd name="connsiteY2" fmla="*/ 3526409 h 3618965"/>
              <a:gd name="connsiteX3" fmla="*/ 3118338 w 3273238"/>
              <a:gd name="connsiteY3" fmla="*/ 3566238 h 3618965"/>
              <a:gd name="connsiteX4" fmla="*/ 2595295 w 3273238"/>
              <a:gd name="connsiteY4" fmla="*/ 3618965 h 3618965"/>
              <a:gd name="connsiteX5" fmla="*/ 0 w 3273238"/>
              <a:gd name="connsiteY5" fmla="*/ 1023670 h 3618965"/>
              <a:gd name="connsiteX6" fmla="*/ 203951 w 3273238"/>
              <a:gd name="connsiteY6" fmla="*/ 13464 h 3618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618965">
                <a:moveTo>
                  <a:pt x="210437" y="0"/>
                </a:moveTo>
                <a:lnTo>
                  <a:pt x="3273238" y="0"/>
                </a:lnTo>
                <a:lnTo>
                  <a:pt x="3273238" y="3526409"/>
                </a:lnTo>
                <a:lnTo>
                  <a:pt x="3118338" y="3566238"/>
                </a:lnTo>
                <a:cubicBezTo>
                  <a:pt x="2949390" y="3600810"/>
                  <a:pt x="2774463" y="3618965"/>
                  <a:pt x="2595295" y="3618965"/>
                </a:cubicBezTo>
                <a:cubicBezTo>
                  <a:pt x="1161953" y="3618965"/>
                  <a:pt x="0" y="2457012"/>
                  <a:pt x="0" y="1023670"/>
                </a:cubicBezTo>
                <a:cubicBezTo>
                  <a:pt x="0" y="665335"/>
                  <a:pt x="72622" y="323961"/>
                  <a:pt x="203951" y="1346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73271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sunset&#10;&#10;Description automatically generated">
            <a:extLst>
              <a:ext uri="{FF2B5EF4-FFF2-40B4-BE49-F238E27FC236}">
                <a16:creationId xmlns:a16="http://schemas.microsoft.com/office/drawing/2014/main" id="{F248E942-DE05-4800-9F21-F733CAE2B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75"/>
            <a:ext cx="12192000" cy="6866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23A8F1-27C3-435D-97A7-0E2B784D99E2}"/>
              </a:ext>
            </a:extLst>
          </p:cNvPr>
          <p:cNvSpPr txBox="1"/>
          <p:nvPr/>
        </p:nvSpPr>
        <p:spPr>
          <a:xfrm>
            <a:off x="2151459" y="132060"/>
            <a:ext cx="7889082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DooM" panose="00000400000000000000" pitchFamily="2" charset="0"/>
                <a:ea typeface="+mj-ea"/>
                <a:cs typeface="+mj-cs"/>
              </a:rPr>
              <a:t>Rendering Engine</a:t>
            </a:r>
            <a:endParaRPr lang="en-US" sz="48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DooM" panose="00000400000000000000" pitchFamily="2" charset="0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549BFA-0011-46ED-8A51-94E3069DEBDC}"/>
              </a:ext>
            </a:extLst>
          </p:cNvPr>
          <p:cNvSpPr txBox="1"/>
          <p:nvPr/>
        </p:nvSpPr>
        <p:spPr>
          <a:xfrm>
            <a:off x="3634042" y="3226421"/>
            <a:ext cx="3356586" cy="11945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Phong</a:t>
            </a:r>
            <a:r>
              <a:rPr 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 lighting</a:t>
            </a: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Texturing</a:t>
            </a: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UI with </a:t>
            </a:r>
            <a:r>
              <a:rPr lang="en-US" sz="2000" dirty="0" err="1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FreeType</a:t>
            </a:r>
            <a:endParaRPr lang="en-US" sz="2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A0403050404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A04030504040204" pitchFamily="34" charset="0"/>
              <a:ea typeface="+mj-ea"/>
              <a:cs typeface="+mj-cs"/>
            </a:endParaRPr>
          </a:p>
        </p:txBody>
      </p:sp>
      <p:pic>
        <p:nvPicPr>
          <p:cNvPr id="6" name="Picture 5" descr="A person standing in a room&#10;&#10;Description automatically generated">
            <a:extLst>
              <a:ext uri="{FF2B5EF4-FFF2-40B4-BE49-F238E27FC236}">
                <a16:creationId xmlns:a16="http://schemas.microsoft.com/office/drawing/2014/main" id="{D6FF405C-BC61-4D12-A35F-5C91FB2E35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71" y="1495275"/>
            <a:ext cx="2206228" cy="4657726"/>
          </a:xfrm>
          <a:prstGeom prst="rect">
            <a:avLst/>
          </a:prstGeom>
        </p:spPr>
      </p:pic>
      <p:pic>
        <p:nvPicPr>
          <p:cNvPr id="7" name="Picture 6" descr="A person standing in a room&#10;&#10;Description automatically generated">
            <a:extLst>
              <a:ext uri="{FF2B5EF4-FFF2-40B4-BE49-F238E27FC236}">
                <a16:creationId xmlns:a16="http://schemas.microsoft.com/office/drawing/2014/main" id="{0223A67F-EC1D-4C07-9B45-534C3575EC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49" r="12813" b="70732"/>
          <a:stretch/>
        </p:blipFill>
        <p:spPr>
          <a:xfrm>
            <a:off x="7913021" y="2144440"/>
            <a:ext cx="3356586" cy="335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05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sunset&#10;&#10;Description automatically generated">
            <a:extLst>
              <a:ext uri="{FF2B5EF4-FFF2-40B4-BE49-F238E27FC236}">
                <a16:creationId xmlns:a16="http://schemas.microsoft.com/office/drawing/2014/main" id="{F248E942-DE05-4800-9F21-F733CAE2B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75"/>
            <a:ext cx="12192000" cy="6866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23A8F1-27C3-435D-97A7-0E2B784D99E2}"/>
              </a:ext>
            </a:extLst>
          </p:cNvPr>
          <p:cNvSpPr txBox="1"/>
          <p:nvPr/>
        </p:nvSpPr>
        <p:spPr>
          <a:xfrm>
            <a:off x="1439253" y="135114"/>
            <a:ext cx="8460614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DooM" panose="00000400000000000000" pitchFamily="2" charset="0"/>
                <a:ea typeface="+mj-ea"/>
                <a:cs typeface="+mj-cs"/>
              </a:rPr>
              <a:t>Component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549BFA-0011-46ED-8A51-94E3069DEBDC}"/>
              </a:ext>
            </a:extLst>
          </p:cNvPr>
          <p:cNvSpPr txBox="1"/>
          <p:nvPr/>
        </p:nvSpPr>
        <p:spPr>
          <a:xfrm>
            <a:off x="1725019" y="1495275"/>
            <a:ext cx="7889082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DooM" panose="00000400000000000000" pitchFamily="2" charset="0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1568D8-A444-4F39-B803-96F71BA7E0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168" y="4644685"/>
            <a:ext cx="7705725" cy="1406854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9BF52B-5DA5-495C-8683-55DB66994F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760" y="1352303"/>
            <a:ext cx="3983133" cy="27818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CE05B7-EB5B-4B4F-B818-8BE191B7054C}"/>
              </a:ext>
            </a:extLst>
          </p:cNvPr>
          <p:cNvSpPr txBox="1"/>
          <p:nvPr/>
        </p:nvSpPr>
        <p:spPr>
          <a:xfrm>
            <a:off x="1259244" y="2061630"/>
            <a:ext cx="7889082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Unity-inspired</a:t>
            </a: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Abstract Component class</a:t>
            </a: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Reference to </a:t>
            </a:r>
            <a:r>
              <a:rPr lang="en-US" sz="2000" dirty="0" err="1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GameObject</a:t>
            </a:r>
            <a:endParaRPr lang="en-US" sz="2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A04030504040204" pitchFamily="34" charset="0"/>
              <a:ea typeface="+mj-ea"/>
              <a:cs typeface="+mj-cs"/>
            </a:endParaRP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A0403050404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02160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sunset&#10;&#10;Description automatically generated">
            <a:extLst>
              <a:ext uri="{FF2B5EF4-FFF2-40B4-BE49-F238E27FC236}">
                <a16:creationId xmlns:a16="http://schemas.microsoft.com/office/drawing/2014/main" id="{F248E942-DE05-4800-9F21-F733CAE2B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23A8F1-27C3-435D-97A7-0E2B784D99E2}"/>
              </a:ext>
            </a:extLst>
          </p:cNvPr>
          <p:cNvSpPr txBox="1"/>
          <p:nvPr/>
        </p:nvSpPr>
        <p:spPr>
          <a:xfrm>
            <a:off x="1865693" y="189686"/>
            <a:ext cx="8460614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DooM" panose="00000400000000000000" pitchFamily="2" charset="0"/>
                <a:ea typeface="+mj-ea"/>
                <a:cs typeface="+mj-cs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549BFA-0011-46ED-8A51-94E3069DEBDC}"/>
              </a:ext>
            </a:extLst>
          </p:cNvPr>
          <p:cNvSpPr txBox="1"/>
          <p:nvPr/>
        </p:nvSpPr>
        <p:spPr>
          <a:xfrm>
            <a:off x="1725019" y="1495275"/>
            <a:ext cx="7889082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DooM" panose="00000400000000000000" pitchFamily="2" charset="0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CE05B7-EB5B-4B4F-B818-8BE191B7054C}"/>
              </a:ext>
            </a:extLst>
          </p:cNvPr>
          <p:cNvSpPr txBox="1"/>
          <p:nvPr/>
        </p:nvSpPr>
        <p:spPr>
          <a:xfrm>
            <a:off x="2294072" y="1495274"/>
            <a:ext cx="7889082" cy="15415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Serialization</a:t>
            </a: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GameObjectManager</a:t>
            </a:r>
            <a:r>
              <a:rPr 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 contains </a:t>
            </a:r>
            <a:r>
              <a:rPr lang="en-US" sz="2000" dirty="0" err="1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GameObjects</a:t>
            </a:r>
            <a:endParaRPr lang="en-US" sz="2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A04030504040204" pitchFamily="34" charset="0"/>
              <a:ea typeface="+mj-ea"/>
              <a:cs typeface="+mj-cs"/>
            </a:endParaRP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Singleton input</a:t>
            </a:r>
            <a:r>
              <a:rPr 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  <a:ea typeface="+mj-ea"/>
                <a:cs typeface="+mj-cs"/>
              </a:rPr>
              <a:t> manager</a:t>
            </a: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Flyweight system for </a:t>
            </a:r>
            <a:r>
              <a:rPr lang="en-US" sz="2000" dirty="0" err="1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meshloader</a:t>
            </a:r>
            <a:r>
              <a:rPr lang="en-US" sz="2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, </a:t>
            </a:r>
            <a:r>
              <a:rPr lang="en-US" sz="2000" dirty="0" err="1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shaderloader</a:t>
            </a:r>
            <a:endParaRPr lang="en-US" sz="2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A0403050404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A0403050404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A04030504040204" pitchFamily="34" charset="0"/>
              <a:ea typeface="+mj-ea"/>
              <a:cs typeface="+mj-cs"/>
            </a:endParaRP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A04030504040204" pitchFamily="34" charset="0"/>
              <a:ea typeface="+mj-ea"/>
              <a:cs typeface="+mj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A40970-D914-4612-8439-1A570B6925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787" y="3578106"/>
            <a:ext cx="7210425" cy="256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842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sunset&#10;&#10;Description automatically generated">
            <a:extLst>
              <a:ext uri="{FF2B5EF4-FFF2-40B4-BE49-F238E27FC236}">
                <a16:creationId xmlns:a16="http://schemas.microsoft.com/office/drawing/2014/main" id="{F248E942-DE05-4800-9F21-F733CAE2B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23A8F1-27C3-435D-97A7-0E2B784D99E2}"/>
              </a:ext>
            </a:extLst>
          </p:cNvPr>
          <p:cNvSpPr txBox="1"/>
          <p:nvPr/>
        </p:nvSpPr>
        <p:spPr>
          <a:xfrm>
            <a:off x="2151459" y="168315"/>
            <a:ext cx="7889082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DooM" panose="00000400000000000000" pitchFamily="2" charset="0"/>
                <a:ea typeface="+mj-ea"/>
                <a:cs typeface="+mj-cs"/>
              </a:rPr>
              <a:t>Physics Engine</a:t>
            </a:r>
            <a:endParaRPr lang="en-US" sz="48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DooM" panose="00000400000000000000" pitchFamily="2" charset="0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549BFA-0011-46ED-8A51-94E3069DEBDC}"/>
              </a:ext>
            </a:extLst>
          </p:cNvPr>
          <p:cNvSpPr txBox="1"/>
          <p:nvPr/>
        </p:nvSpPr>
        <p:spPr>
          <a:xfrm>
            <a:off x="3718979" y="1074188"/>
            <a:ext cx="7889082" cy="23384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 err="1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604020202020204" pitchFamily="34" charset="0"/>
                <a:ea typeface="+mj-ea"/>
                <a:cs typeface="Aharoni" panose="020B0604020202020204" pitchFamily="2" charset="-79"/>
              </a:rPr>
              <a:t>Rigidbody</a:t>
            </a:r>
            <a:endParaRPr lang="en-US" sz="20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604020202020204" pitchFamily="34" charset="0"/>
              <a:ea typeface="+mj-ea"/>
              <a:cs typeface="Aharoni" panose="020B0604020202020204" pitchFamily="2" charset="-79"/>
            </a:endParaRP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604020202020204" pitchFamily="34" charset="0"/>
                <a:ea typeface="+mj-ea"/>
                <a:cs typeface="Aharoni" panose="020B0604020202020204" pitchFamily="2" charset="-79"/>
              </a:rPr>
              <a:t>Gravity</a:t>
            </a: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604020202020204" pitchFamily="34" charset="0"/>
                <a:ea typeface="+mj-ea"/>
                <a:cs typeface="Aharoni" panose="020B0604020202020204" pitchFamily="2" charset="-79"/>
              </a:rPr>
              <a:t>AddForce</a:t>
            </a:r>
            <a:endParaRPr lang="en-US" sz="2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604020202020204" pitchFamily="34" charset="0"/>
              <a:ea typeface="+mj-ea"/>
              <a:cs typeface="Aharoni" panose="020B0604020202020204" pitchFamily="2" charset="-79"/>
            </a:endParaRP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 err="1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604020202020204" pitchFamily="34" charset="0"/>
                <a:ea typeface="+mj-ea"/>
                <a:cs typeface="Aharoni" panose="020B0604020202020204" pitchFamily="2" charset="-79"/>
              </a:rPr>
              <a:t>BoxColliders</a:t>
            </a:r>
            <a:r>
              <a:rPr lang="en-US" sz="2000" kern="12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604020202020204" pitchFamily="34" charset="0"/>
                <a:ea typeface="+mj-ea"/>
                <a:cs typeface="Aharoni" panose="020B0604020202020204" pitchFamily="2" charset="-79"/>
              </a:rPr>
              <a:t> : AABB system</a:t>
            </a:r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Verdana Pro Black" panose="020B0604020202020204" pitchFamily="34" charset="0"/>
                <a:ea typeface="+mj-ea"/>
                <a:cs typeface="Aharoni" panose="020B0604020202020204" pitchFamily="2" charset="-79"/>
              </a:rPr>
              <a:t>RayCast</a:t>
            </a:r>
            <a:endParaRPr lang="en-US" sz="20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Verdana Pro Black" panose="020B0604020202020204" pitchFamily="34" charset="0"/>
              <a:ea typeface="+mj-ea"/>
              <a:cs typeface="Aharoni" panose="020B0604020202020204" pitchFamily="2" charset="-79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0F7BA5-26B3-4010-AE83-3A93F33ACD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039" y="2955340"/>
            <a:ext cx="5921921" cy="35427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5898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sunset&#10;&#10;Description automatically generated">
            <a:extLst>
              <a:ext uri="{FF2B5EF4-FFF2-40B4-BE49-F238E27FC236}">
                <a16:creationId xmlns:a16="http://schemas.microsoft.com/office/drawing/2014/main" id="{F248E942-DE05-4800-9F21-F733CAE2B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23A8F1-27C3-435D-97A7-0E2B784D99E2}"/>
              </a:ext>
            </a:extLst>
          </p:cNvPr>
          <p:cNvSpPr txBox="1"/>
          <p:nvPr/>
        </p:nvSpPr>
        <p:spPr>
          <a:xfrm>
            <a:off x="2151459" y="2747392"/>
            <a:ext cx="7889082" cy="136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4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DooM" panose="00000400000000000000" pitchFamily="2" charset="0"/>
                <a:ea typeface="+mj-ea"/>
                <a:cs typeface="+mj-cs"/>
              </a:rPr>
              <a:t>Questions?</a:t>
            </a:r>
            <a:endParaRPr lang="en-US" sz="6400" kern="12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DooM" panose="00000400000000000000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41472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62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DooM</vt:lpstr>
      <vt:lpstr>Verdana Pro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lilian gadeau</dc:creator>
  <cp:lastModifiedBy>lilian gadeau</cp:lastModifiedBy>
  <cp:revision>9</cp:revision>
  <dcterms:created xsi:type="dcterms:W3CDTF">2019-06-13T18:08:47Z</dcterms:created>
  <dcterms:modified xsi:type="dcterms:W3CDTF">2019-06-13T19:50:13Z</dcterms:modified>
</cp:coreProperties>
</file>